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charts/chart1.xml" ContentType="application/vnd.openxmlformats-officedocument.drawingml.chart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3" r:id="rId5"/>
    <p:sldId id="267" r:id="rId6"/>
    <p:sldId id="269" r:id="rId7"/>
    <p:sldId id="268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1" autoAdjust="0"/>
    <p:restoredTop sz="74969" autoAdjust="0"/>
  </p:normalViewPr>
  <p:slideViewPr>
    <p:cSldViewPr snapToGrid="0">
      <p:cViewPr varScale="1">
        <p:scale>
          <a:sx n="64" d="100"/>
          <a:sy n="64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State</a:t>
            </a:r>
            <a:r>
              <a:rPr lang="en-US" sz="2000" b="1" baseline="0" dirty="0" smtClean="0"/>
              <a:t> Funding</a:t>
            </a:r>
            <a:r>
              <a:rPr lang="en-US" sz="2000" b="1" dirty="0" smtClean="0"/>
              <a:t> in Current </a:t>
            </a:r>
          </a:p>
          <a:p>
            <a:pPr>
              <a:defRPr sz="2000" b="1"/>
            </a:pPr>
            <a:r>
              <a:rPr lang="en-US" sz="2000" b="1" dirty="0" smtClean="0"/>
              <a:t>Highway Plan</a:t>
            </a:r>
            <a:r>
              <a:rPr lang="en-US" sz="2000" b="1" baseline="0" dirty="0" smtClean="0"/>
              <a:t> </a:t>
            </a:r>
            <a:r>
              <a:rPr lang="en-US" sz="2000" b="0" dirty="0" smtClean="0"/>
              <a:t>(in Millions)</a:t>
            </a:r>
            <a:endParaRPr lang="en-US" sz="2000" b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28314277341987"/>
          <c:y val="0.27583762229243075"/>
          <c:w val="0.82036101890772983"/>
          <c:h val="0.56396814851263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>
              <a:gsLst>
                <a:gs pos="0">
                  <a:schemeClr val="accent5"/>
                </a:gs>
                <a:gs pos="100000">
                  <a:schemeClr val="accent5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3.9346289253466872E-17"/>
                  <c:y val="1.4417029326113493E-3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923370885207231E-3"/>
                  <c:y val="9.3732351912198027E-3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58494546993628"/>
                      <c:h val="8.8318375076546718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Listed</c:v>
                </c:pt>
                <c:pt idx="1">
                  <c:v>Anticipated Funds Available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7165</c:v>
                </c:pt>
                <c:pt idx="1">
                  <c:v>690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64198296"/>
        <c:axId val="364198688"/>
      </c:barChart>
      <c:catAx>
        <c:axId val="364198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198688"/>
        <c:crosses val="autoZero"/>
        <c:auto val="1"/>
        <c:lblAlgn val="ctr"/>
        <c:lblOffset val="100"/>
        <c:noMultiLvlLbl val="0"/>
      </c:catAx>
      <c:valAx>
        <c:axId val="3641986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64198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EAD18-F57F-49A3-9C92-6C697113CE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75BD5D-2728-48C9-9811-0BB7676CF552}">
      <dgm:prSet custT="1"/>
      <dgm:spPr/>
      <dgm:t>
        <a:bodyPr/>
        <a:lstStyle/>
        <a:p>
          <a:pPr rtl="0"/>
          <a:r>
            <a:rPr lang="en-US" sz="2800" dirty="0" smtClean="0"/>
            <a:t>Improve Safety</a:t>
          </a:r>
          <a:endParaRPr lang="en-US" sz="2800" dirty="0"/>
        </a:p>
      </dgm:t>
    </dgm:pt>
    <dgm:pt modelId="{0D602E49-2F0C-46D4-ABA9-E197035CCEA5}" type="parTrans" cxnId="{11C24238-6277-4158-91BB-F7860D19173F}">
      <dgm:prSet/>
      <dgm:spPr/>
      <dgm:t>
        <a:bodyPr/>
        <a:lstStyle/>
        <a:p>
          <a:endParaRPr lang="en-US"/>
        </a:p>
      </dgm:t>
    </dgm:pt>
    <dgm:pt modelId="{75BBA224-61AD-4FC9-8F9E-5068AB7237BF}" type="sibTrans" cxnId="{11C24238-6277-4158-91BB-F7860D19173F}">
      <dgm:prSet/>
      <dgm:spPr/>
      <dgm:t>
        <a:bodyPr/>
        <a:lstStyle/>
        <a:p>
          <a:endParaRPr lang="en-US"/>
        </a:p>
      </dgm:t>
    </dgm:pt>
    <dgm:pt modelId="{A5888F4B-0022-4201-AADA-610B5F2B6885}">
      <dgm:prSet custT="1"/>
      <dgm:spPr/>
      <dgm:t>
        <a:bodyPr/>
        <a:lstStyle/>
        <a:p>
          <a:pPr rtl="0"/>
          <a:r>
            <a:rPr lang="en-US" sz="2800" dirty="0" smtClean="0"/>
            <a:t>Preserve Existing Infrastructure </a:t>
          </a:r>
          <a:r>
            <a:rPr lang="en-US" sz="2000" dirty="0" smtClean="0">
              <a:solidFill>
                <a:schemeClr val="bg1"/>
              </a:solidFill>
            </a:rPr>
            <a:t>(Asset Management)</a:t>
          </a:r>
          <a:endParaRPr lang="en-US" sz="2000" dirty="0">
            <a:solidFill>
              <a:schemeClr val="bg1"/>
            </a:solidFill>
          </a:endParaRPr>
        </a:p>
      </dgm:t>
    </dgm:pt>
    <dgm:pt modelId="{28253994-9D00-48CF-87F8-42E633FD61B6}" type="parTrans" cxnId="{10DFDC2B-F4F1-4BEB-B430-927E16F86946}">
      <dgm:prSet/>
      <dgm:spPr/>
      <dgm:t>
        <a:bodyPr/>
        <a:lstStyle/>
        <a:p>
          <a:endParaRPr lang="en-US"/>
        </a:p>
      </dgm:t>
    </dgm:pt>
    <dgm:pt modelId="{3CAAF3F6-C286-4094-8B0D-2D66B7DA4AF9}" type="sibTrans" cxnId="{10DFDC2B-F4F1-4BEB-B430-927E16F86946}">
      <dgm:prSet/>
      <dgm:spPr/>
      <dgm:t>
        <a:bodyPr/>
        <a:lstStyle/>
        <a:p>
          <a:endParaRPr lang="en-US"/>
        </a:p>
      </dgm:t>
    </dgm:pt>
    <dgm:pt modelId="{556D03FB-9727-4DED-A5B5-E7DF38F3317F}">
      <dgm:prSet custT="1"/>
      <dgm:spPr/>
      <dgm:t>
        <a:bodyPr/>
        <a:lstStyle/>
        <a:p>
          <a:pPr rtl="0"/>
          <a:r>
            <a:rPr lang="en-US" sz="2800" dirty="0" smtClean="0"/>
            <a:t>Fuel Economic Growth</a:t>
          </a:r>
          <a:endParaRPr lang="en-US" sz="2800" dirty="0"/>
        </a:p>
      </dgm:t>
    </dgm:pt>
    <dgm:pt modelId="{4D151AB5-88D2-43D7-8313-8C95C8C3F385}" type="parTrans" cxnId="{B182CD67-86A3-4681-9BB7-97CCA894903C}">
      <dgm:prSet/>
      <dgm:spPr/>
      <dgm:t>
        <a:bodyPr/>
        <a:lstStyle/>
        <a:p>
          <a:endParaRPr lang="en-US"/>
        </a:p>
      </dgm:t>
    </dgm:pt>
    <dgm:pt modelId="{31379E43-8EDF-42FC-AF61-68F7084877BE}" type="sibTrans" cxnId="{B182CD67-86A3-4681-9BB7-97CCA894903C}">
      <dgm:prSet/>
      <dgm:spPr/>
      <dgm:t>
        <a:bodyPr/>
        <a:lstStyle/>
        <a:p>
          <a:endParaRPr lang="en-US"/>
        </a:p>
      </dgm:t>
    </dgm:pt>
    <dgm:pt modelId="{8F8272D4-51C2-4C8A-BD78-75EB49DC54EE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bg1"/>
              </a:solidFill>
            </a:rPr>
            <a:t>Spend Tax Dollars Wisely   </a:t>
          </a:r>
          <a:r>
            <a:rPr lang="en-US" sz="2000" dirty="0" smtClean="0">
              <a:solidFill>
                <a:schemeClr val="bg1"/>
              </a:solidFill>
            </a:rPr>
            <a:t>(Benefit/Cost)</a:t>
          </a:r>
          <a:endParaRPr lang="en-US" sz="2000" dirty="0">
            <a:solidFill>
              <a:schemeClr val="bg1"/>
            </a:solidFill>
          </a:endParaRPr>
        </a:p>
      </dgm:t>
    </dgm:pt>
    <dgm:pt modelId="{FF8DA146-D81F-40DE-BA94-E309BFA95FD5}" type="parTrans" cxnId="{BD60C549-C81E-4E51-BCB3-41FB43664826}">
      <dgm:prSet/>
      <dgm:spPr/>
      <dgm:t>
        <a:bodyPr/>
        <a:lstStyle/>
        <a:p>
          <a:endParaRPr lang="en-US"/>
        </a:p>
      </dgm:t>
    </dgm:pt>
    <dgm:pt modelId="{3E8BEA71-A643-48E2-93B5-81D696AAA05A}" type="sibTrans" cxnId="{BD60C549-C81E-4E51-BCB3-41FB43664826}">
      <dgm:prSet/>
      <dgm:spPr/>
      <dgm:t>
        <a:bodyPr/>
        <a:lstStyle/>
        <a:p>
          <a:endParaRPr lang="en-US"/>
        </a:p>
      </dgm:t>
    </dgm:pt>
    <dgm:pt modelId="{D0844674-92D8-4D6C-80FD-A534E2E6B871}">
      <dgm:prSet custT="1"/>
      <dgm:spPr/>
      <dgm:t>
        <a:bodyPr/>
        <a:lstStyle/>
        <a:p>
          <a:pPr rtl="0"/>
          <a:r>
            <a:rPr lang="en-US" sz="2800" smtClean="0">
              <a:solidFill>
                <a:schemeClr val="bg1"/>
              </a:solidFill>
            </a:rPr>
            <a:t>Reduce </a:t>
          </a:r>
          <a:r>
            <a:rPr lang="en-US" sz="2800" dirty="0" smtClean="0">
              <a:solidFill>
                <a:schemeClr val="bg1"/>
              </a:solidFill>
            </a:rPr>
            <a:t>Congestion</a:t>
          </a:r>
          <a:endParaRPr lang="en-US" sz="2800" dirty="0">
            <a:solidFill>
              <a:schemeClr val="bg1"/>
            </a:solidFill>
          </a:endParaRPr>
        </a:p>
      </dgm:t>
    </dgm:pt>
    <dgm:pt modelId="{E9E43980-862B-450C-8C4A-DAABD3F59471}" type="parTrans" cxnId="{8806E707-7541-49A9-9328-2B198D10FE5F}">
      <dgm:prSet/>
      <dgm:spPr/>
      <dgm:t>
        <a:bodyPr/>
        <a:lstStyle/>
        <a:p>
          <a:endParaRPr lang="en-US"/>
        </a:p>
      </dgm:t>
    </dgm:pt>
    <dgm:pt modelId="{7C81BE98-9346-45B7-BD88-0FF185B53CD3}" type="sibTrans" cxnId="{8806E707-7541-49A9-9328-2B198D10FE5F}">
      <dgm:prSet/>
      <dgm:spPr/>
      <dgm:t>
        <a:bodyPr/>
        <a:lstStyle/>
        <a:p>
          <a:endParaRPr lang="en-US"/>
        </a:p>
      </dgm:t>
    </dgm:pt>
    <dgm:pt modelId="{0BC6F71F-6989-496C-9C79-C1AB30EE257F}" type="pres">
      <dgm:prSet presAssocID="{AF2EAD18-F57F-49A3-9C92-6C697113CE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79E9D0-1A54-4C53-B9C4-30987EFCE891}" type="pres">
      <dgm:prSet presAssocID="{3C75BD5D-2728-48C9-9811-0BB7676CF55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A795C-8B91-41DB-96A6-2803669D9675}" type="pres">
      <dgm:prSet presAssocID="{75BBA224-61AD-4FC9-8F9E-5068AB7237BF}" presName="spacer" presStyleCnt="0"/>
      <dgm:spPr/>
    </dgm:pt>
    <dgm:pt modelId="{8248A2DA-5F6A-40B2-876D-45CF8EC1F59D}" type="pres">
      <dgm:prSet presAssocID="{A5888F4B-0022-4201-AADA-610B5F2B688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149B2-9E37-46B4-BA18-882D135C4FBE}" type="pres">
      <dgm:prSet presAssocID="{3CAAF3F6-C286-4094-8B0D-2D66B7DA4AF9}" presName="spacer" presStyleCnt="0"/>
      <dgm:spPr/>
    </dgm:pt>
    <dgm:pt modelId="{27FA3A9B-F7E5-4F93-BF71-D4455048704A}" type="pres">
      <dgm:prSet presAssocID="{D0844674-92D8-4D6C-80FD-A534E2E6B87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C514E-85A8-41EE-8B40-C59D8D87F653}" type="pres">
      <dgm:prSet presAssocID="{7C81BE98-9346-45B7-BD88-0FF185B53CD3}" presName="spacer" presStyleCnt="0"/>
      <dgm:spPr/>
    </dgm:pt>
    <dgm:pt modelId="{B42043D6-9B41-4A52-A489-6B00C0A734E6}" type="pres">
      <dgm:prSet presAssocID="{556D03FB-9727-4DED-A5B5-E7DF38F3317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92DF2-2FFC-4EA2-BC1B-D52A07A02275}" type="pres">
      <dgm:prSet presAssocID="{31379E43-8EDF-42FC-AF61-68F7084877BE}" presName="spacer" presStyleCnt="0"/>
      <dgm:spPr/>
    </dgm:pt>
    <dgm:pt modelId="{E59D014B-27D8-46D6-B713-2386AA9C0796}" type="pres">
      <dgm:prSet presAssocID="{8F8272D4-51C2-4C8A-BD78-75EB49DC54E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4AAA2E-5D15-45F1-AFFF-6003F35EC612}" type="presOf" srcId="{3C75BD5D-2728-48C9-9811-0BB7676CF552}" destId="{3979E9D0-1A54-4C53-B9C4-30987EFCE891}" srcOrd="0" destOrd="0" presId="urn:microsoft.com/office/officeart/2005/8/layout/vList2"/>
    <dgm:cxn modelId="{B182CD67-86A3-4681-9BB7-97CCA894903C}" srcId="{AF2EAD18-F57F-49A3-9C92-6C697113CE43}" destId="{556D03FB-9727-4DED-A5B5-E7DF38F3317F}" srcOrd="3" destOrd="0" parTransId="{4D151AB5-88D2-43D7-8313-8C95C8C3F385}" sibTransId="{31379E43-8EDF-42FC-AF61-68F7084877BE}"/>
    <dgm:cxn modelId="{11C24238-6277-4158-91BB-F7860D19173F}" srcId="{AF2EAD18-F57F-49A3-9C92-6C697113CE43}" destId="{3C75BD5D-2728-48C9-9811-0BB7676CF552}" srcOrd="0" destOrd="0" parTransId="{0D602E49-2F0C-46D4-ABA9-E197035CCEA5}" sibTransId="{75BBA224-61AD-4FC9-8F9E-5068AB7237BF}"/>
    <dgm:cxn modelId="{BD60C549-C81E-4E51-BCB3-41FB43664826}" srcId="{AF2EAD18-F57F-49A3-9C92-6C697113CE43}" destId="{8F8272D4-51C2-4C8A-BD78-75EB49DC54EE}" srcOrd="4" destOrd="0" parTransId="{FF8DA146-D81F-40DE-BA94-E309BFA95FD5}" sibTransId="{3E8BEA71-A643-48E2-93B5-81D696AAA05A}"/>
    <dgm:cxn modelId="{A5F1A2B8-C509-44C1-A4C8-48597257733F}" type="presOf" srcId="{8F8272D4-51C2-4C8A-BD78-75EB49DC54EE}" destId="{E59D014B-27D8-46D6-B713-2386AA9C0796}" srcOrd="0" destOrd="0" presId="urn:microsoft.com/office/officeart/2005/8/layout/vList2"/>
    <dgm:cxn modelId="{10DFDC2B-F4F1-4BEB-B430-927E16F86946}" srcId="{AF2EAD18-F57F-49A3-9C92-6C697113CE43}" destId="{A5888F4B-0022-4201-AADA-610B5F2B6885}" srcOrd="1" destOrd="0" parTransId="{28253994-9D00-48CF-87F8-42E633FD61B6}" sibTransId="{3CAAF3F6-C286-4094-8B0D-2D66B7DA4AF9}"/>
    <dgm:cxn modelId="{9EB25841-ED44-4857-8360-09D3B18228CA}" type="presOf" srcId="{AF2EAD18-F57F-49A3-9C92-6C697113CE43}" destId="{0BC6F71F-6989-496C-9C79-C1AB30EE257F}" srcOrd="0" destOrd="0" presId="urn:microsoft.com/office/officeart/2005/8/layout/vList2"/>
    <dgm:cxn modelId="{8806E707-7541-49A9-9328-2B198D10FE5F}" srcId="{AF2EAD18-F57F-49A3-9C92-6C697113CE43}" destId="{D0844674-92D8-4D6C-80FD-A534E2E6B871}" srcOrd="2" destOrd="0" parTransId="{E9E43980-862B-450C-8C4A-DAABD3F59471}" sibTransId="{7C81BE98-9346-45B7-BD88-0FF185B53CD3}"/>
    <dgm:cxn modelId="{8F305DB5-8915-46C3-AEF2-8F5D8F75D83B}" type="presOf" srcId="{D0844674-92D8-4D6C-80FD-A534E2E6B871}" destId="{27FA3A9B-F7E5-4F93-BF71-D4455048704A}" srcOrd="0" destOrd="0" presId="urn:microsoft.com/office/officeart/2005/8/layout/vList2"/>
    <dgm:cxn modelId="{46D9C6CF-E70F-4F38-B95A-DEC5741B0FD9}" type="presOf" srcId="{556D03FB-9727-4DED-A5B5-E7DF38F3317F}" destId="{B42043D6-9B41-4A52-A489-6B00C0A734E6}" srcOrd="0" destOrd="0" presId="urn:microsoft.com/office/officeart/2005/8/layout/vList2"/>
    <dgm:cxn modelId="{BCD6249D-E978-4A62-A08C-DB4B5FE67488}" type="presOf" srcId="{A5888F4B-0022-4201-AADA-610B5F2B6885}" destId="{8248A2DA-5F6A-40B2-876D-45CF8EC1F59D}" srcOrd="0" destOrd="0" presId="urn:microsoft.com/office/officeart/2005/8/layout/vList2"/>
    <dgm:cxn modelId="{0B9E9BCD-4C64-4B3F-8F9E-816386DE7D03}" type="presParOf" srcId="{0BC6F71F-6989-496C-9C79-C1AB30EE257F}" destId="{3979E9D0-1A54-4C53-B9C4-30987EFCE891}" srcOrd="0" destOrd="0" presId="urn:microsoft.com/office/officeart/2005/8/layout/vList2"/>
    <dgm:cxn modelId="{7E70CF02-7623-4D7D-8785-A1137C7659EE}" type="presParOf" srcId="{0BC6F71F-6989-496C-9C79-C1AB30EE257F}" destId="{C0DA795C-8B91-41DB-96A6-2803669D9675}" srcOrd="1" destOrd="0" presId="urn:microsoft.com/office/officeart/2005/8/layout/vList2"/>
    <dgm:cxn modelId="{1E324238-A532-44D7-83A7-B8D374D2FB3B}" type="presParOf" srcId="{0BC6F71F-6989-496C-9C79-C1AB30EE257F}" destId="{8248A2DA-5F6A-40B2-876D-45CF8EC1F59D}" srcOrd="2" destOrd="0" presId="urn:microsoft.com/office/officeart/2005/8/layout/vList2"/>
    <dgm:cxn modelId="{BA2C8211-7793-4124-803D-2F6391061D16}" type="presParOf" srcId="{0BC6F71F-6989-496C-9C79-C1AB30EE257F}" destId="{46C149B2-9E37-46B4-BA18-882D135C4FBE}" srcOrd="3" destOrd="0" presId="urn:microsoft.com/office/officeart/2005/8/layout/vList2"/>
    <dgm:cxn modelId="{3BD2E774-1D23-4A4B-AADA-B5A5C09821DE}" type="presParOf" srcId="{0BC6F71F-6989-496C-9C79-C1AB30EE257F}" destId="{27FA3A9B-F7E5-4F93-BF71-D4455048704A}" srcOrd="4" destOrd="0" presId="urn:microsoft.com/office/officeart/2005/8/layout/vList2"/>
    <dgm:cxn modelId="{31B9936C-C458-468F-BDA1-DC4CD64D87EE}" type="presParOf" srcId="{0BC6F71F-6989-496C-9C79-C1AB30EE257F}" destId="{42CC514E-85A8-41EE-8B40-C59D8D87F653}" srcOrd="5" destOrd="0" presId="urn:microsoft.com/office/officeart/2005/8/layout/vList2"/>
    <dgm:cxn modelId="{752396A1-0047-47DE-A964-C1E21991F3A6}" type="presParOf" srcId="{0BC6F71F-6989-496C-9C79-C1AB30EE257F}" destId="{B42043D6-9B41-4A52-A489-6B00C0A734E6}" srcOrd="6" destOrd="0" presId="urn:microsoft.com/office/officeart/2005/8/layout/vList2"/>
    <dgm:cxn modelId="{2174EDD3-1FCD-40E2-8196-5B8783202916}" type="presParOf" srcId="{0BC6F71F-6989-496C-9C79-C1AB30EE257F}" destId="{02692DF2-2FFC-4EA2-BC1B-D52A07A02275}" srcOrd="7" destOrd="0" presId="urn:microsoft.com/office/officeart/2005/8/layout/vList2"/>
    <dgm:cxn modelId="{C81E3A0D-DFEF-435F-B605-C2BF05620887}" type="presParOf" srcId="{0BC6F71F-6989-496C-9C79-C1AB30EE257F}" destId="{E59D014B-27D8-46D6-B713-2386AA9C079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9E9D0-1A54-4C53-B9C4-30987EFCE891}">
      <dsp:nvSpPr>
        <dsp:cNvPr id="0" name=""/>
        <dsp:cNvSpPr/>
      </dsp:nvSpPr>
      <dsp:spPr>
        <a:xfrm>
          <a:off x="0" y="11362"/>
          <a:ext cx="789843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Improve Safety</a:t>
          </a:r>
          <a:endParaRPr lang="en-US" sz="2800" kern="1200" dirty="0"/>
        </a:p>
      </dsp:txBody>
      <dsp:txXfrm>
        <a:off x="37467" y="48829"/>
        <a:ext cx="7823505" cy="692586"/>
      </dsp:txXfrm>
    </dsp:sp>
    <dsp:sp modelId="{8248A2DA-5F6A-40B2-876D-45CF8EC1F59D}">
      <dsp:nvSpPr>
        <dsp:cNvPr id="0" name=""/>
        <dsp:cNvSpPr/>
      </dsp:nvSpPr>
      <dsp:spPr>
        <a:xfrm>
          <a:off x="0" y="896962"/>
          <a:ext cx="7898439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Preserve Existing Infrastructure </a:t>
          </a:r>
          <a:r>
            <a:rPr lang="en-US" sz="2000" kern="1200" dirty="0" smtClean="0">
              <a:solidFill>
                <a:schemeClr val="bg1"/>
              </a:solidFill>
            </a:rPr>
            <a:t>(Asset Management)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7467" y="934429"/>
        <a:ext cx="7823505" cy="692586"/>
      </dsp:txXfrm>
    </dsp:sp>
    <dsp:sp modelId="{27FA3A9B-F7E5-4F93-BF71-D4455048704A}">
      <dsp:nvSpPr>
        <dsp:cNvPr id="0" name=""/>
        <dsp:cNvSpPr/>
      </dsp:nvSpPr>
      <dsp:spPr>
        <a:xfrm>
          <a:off x="0" y="1782562"/>
          <a:ext cx="789843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solidFill>
                <a:schemeClr val="bg1"/>
              </a:solidFill>
            </a:rPr>
            <a:t>Reduce </a:t>
          </a:r>
          <a:r>
            <a:rPr lang="en-US" sz="2800" kern="1200" dirty="0" smtClean="0">
              <a:solidFill>
                <a:schemeClr val="bg1"/>
              </a:solidFill>
            </a:rPr>
            <a:t>Congestion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37467" y="1820029"/>
        <a:ext cx="7823505" cy="692586"/>
      </dsp:txXfrm>
    </dsp:sp>
    <dsp:sp modelId="{B42043D6-9B41-4A52-A489-6B00C0A734E6}">
      <dsp:nvSpPr>
        <dsp:cNvPr id="0" name=""/>
        <dsp:cNvSpPr/>
      </dsp:nvSpPr>
      <dsp:spPr>
        <a:xfrm>
          <a:off x="0" y="2668162"/>
          <a:ext cx="7898439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Fuel Economic Growth</a:t>
          </a:r>
          <a:endParaRPr lang="en-US" sz="2800" kern="1200" dirty="0"/>
        </a:p>
      </dsp:txBody>
      <dsp:txXfrm>
        <a:off x="37467" y="2705629"/>
        <a:ext cx="7823505" cy="692586"/>
      </dsp:txXfrm>
    </dsp:sp>
    <dsp:sp modelId="{E59D014B-27D8-46D6-B713-2386AA9C0796}">
      <dsp:nvSpPr>
        <dsp:cNvPr id="0" name=""/>
        <dsp:cNvSpPr/>
      </dsp:nvSpPr>
      <dsp:spPr>
        <a:xfrm>
          <a:off x="0" y="3553762"/>
          <a:ext cx="7898439" cy="767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Spend Tax Dollars Wisely   </a:t>
          </a:r>
          <a:r>
            <a:rPr lang="en-US" sz="2000" kern="1200" dirty="0" smtClean="0">
              <a:solidFill>
                <a:schemeClr val="bg1"/>
              </a:solidFill>
            </a:rPr>
            <a:t>(Benefit/Cost)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7467" y="3591229"/>
        <a:ext cx="7823505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A8280-B17C-444A-81DF-F5C0E1A66B55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78C9-5213-4EFA-821C-EACDE35AE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EAF6-A33C-43B4-A1C6-3D3DAAE868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5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dirty="0" smtClean="0"/>
              <a:t>Kentucky’s Highway Plan</a:t>
            </a:r>
            <a:r>
              <a:rPr lang="en-US" baseline="0" dirty="0" smtClean="0"/>
              <a:t> has overpromised for many years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Only half of the 1,400 projects are even partially funded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The public doesn’t have confidence in the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EAF6-A33C-43B4-A1C6-3D3DAAE868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84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Kentucky is overpromising state dollars for projects.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We only have money to pay for 10 percent of the $7.1 Billion of projects promised with state funds in the Highway Plan.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As you can see, the comparison is stark. The promises are far greater than the $690 Million in state dollars we anticipate to be available in this time frame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This includes the $50 Million in the current biennium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EAF6-A33C-43B4-A1C6-3D3DAAE868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40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dirty="0" smtClean="0"/>
              <a:t>In conclusion,</a:t>
            </a:r>
            <a:r>
              <a:rPr lang="en-US" baseline="0" dirty="0" smtClean="0"/>
              <a:t> SHIFT will help move Kentucky ahead with a data-driven vehicle for transportation spending priorities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It will increase input at the district, local levels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It will provide much more transparency than our current approach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It will help us deliver a plan than citizens and business can rely upon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And that will help instill confidence in the work that we do and build support for future infrastructure investment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It’s time to SHIFT Kentucky Ahead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EAF6-A33C-43B4-A1C6-3D3DAAE868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2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dirty="0" smtClean="0"/>
              <a:t>SHIFT puts</a:t>
            </a:r>
            <a:r>
              <a:rPr lang="en-US" baseline="0" dirty="0" smtClean="0"/>
              <a:t> the priority on five key areas</a:t>
            </a:r>
          </a:p>
          <a:p>
            <a:pPr marL="174973" indent="-174973">
              <a:buFont typeface="Arial" panose="020B0604020202020204" pitchFamily="34" charset="0"/>
              <a:buChar char="•"/>
            </a:pPr>
            <a:r>
              <a:rPr lang="en-US" baseline="0" dirty="0" smtClean="0"/>
              <a:t>(Read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EAF6-A33C-43B4-A1C6-3D3DAAE8682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95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dirty="0" smtClean="0"/>
              <a:t>SHIFT provides</a:t>
            </a:r>
            <a:r>
              <a:rPr lang="en-US" baseline="0" dirty="0" smtClean="0"/>
              <a:t> a collaborative process that involves district and local officials throughout the process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It begins with KYTC developing an initial list based on the current SYP, a baseline if you will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District and local leaders have the opportunity to suggest changes – additions, deletions – and involve citizens in the discussion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With the revised lists, KYTC will use the formulas to score the projects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KYTC will share those results with district and local leaders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They will then have a chance to weigh in on which regional projects should move up in the priority rankings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With this data and revenue estimates, KYTC will develop a draft SYP to present to the Governor</a:t>
            </a:r>
          </a:p>
          <a:p>
            <a:pPr marL="171947" indent="-171947">
              <a:buFont typeface="Arial" panose="020B0604020202020204" pitchFamily="34" charset="0"/>
              <a:buChar char="•"/>
            </a:pPr>
            <a:r>
              <a:rPr lang="en-US" baseline="0" dirty="0" smtClean="0"/>
              <a:t>The Governor will finalize the plan and present it to the General Assembly for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EAF6-A33C-43B4-A1C6-3D3DAAE868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1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8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74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0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0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7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7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7B379-B7FC-4C37-8381-D5306F112F96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8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9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828C39-C530-4F28-BCD1-0FA1C95737CF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27B379-B7FC-4C37-8381-D5306F112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12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3050199"/>
            <a:ext cx="10061171" cy="1236103"/>
          </a:xfrm>
        </p:spPr>
        <p:txBody>
          <a:bodyPr/>
          <a:lstStyle/>
          <a:p>
            <a:r>
              <a:rPr lang="en-US" dirty="0" smtClean="0"/>
              <a:t>SHIFT Kentucky Ahead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79" y="4455779"/>
            <a:ext cx="9438199" cy="422263"/>
          </a:xfrm>
        </p:spPr>
        <p:txBody>
          <a:bodyPr/>
          <a:lstStyle/>
          <a:p>
            <a:r>
              <a:rPr lang="en-US" b="1" cap="small" dirty="0" smtClean="0">
                <a:latin typeface="+mn-lt"/>
              </a:rPr>
              <a:t>Strategic Highway Investment Formula for Tomorrow</a:t>
            </a:r>
            <a:endParaRPr lang="en-US" b="1" cap="small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38" y="4930664"/>
            <a:ext cx="2869936" cy="1352211"/>
          </a:xfrm>
          <a:prstGeom prst="rect">
            <a:avLst/>
          </a:prstGeom>
        </p:spPr>
      </p:pic>
      <p:pic>
        <p:nvPicPr>
          <p:cNvPr id="1026" name="Picture 2" descr="Shift Gears on a Manual Transmission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3" t="2280" r="82" b="21090"/>
          <a:stretch/>
        </p:blipFill>
        <p:spPr bwMode="auto">
          <a:xfrm>
            <a:off x="1097279" y="344557"/>
            <a:ext cx="5088835" cy="270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7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162" y="2328863"/>
            <a:ext cx="6670518" cy="33352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Projects Than Dollars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9160"/>
            <a:ext cx="4667900" cy="4326674"/>
          </a:xfrm>
        </p:spPr>
        <p:txBody>
          <a:bodyPr>
            <a:normAutofit/>
          </a:bodyPr>
          <a:lstStyle/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many years, Kentucky’s highway plan has overpromised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More than 1,400 projects </a:t>
            </a:r>
            <a:r>
              <a:rPr lang="en-US" sz="2400" dirty="0" smtClean="0"/>
              <a:t>in the Highway Plan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Only half are even partially funded, mostly with federal dollars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b="1" dirty="0" smtClean="0"/>
              <a:t>Result:</a:t>
            </a:r>
            <a:r>
              <a:rPr lang="en-US" sz="2400" dirty="0" smtClean="0"/>
              <a:t> Undermines public confidence because you can’t count on projects in the plan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35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Projects Vastly Exceed Funding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5943600" y="1987062"/>
          <a:ext cx="5212079" cy="377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1097279" y="1987061"/>
            <a:ext cx="4413505" cy="4279627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More than 90 percent of the state-funded projects in the current Highway Plan don’t have state dollars to pay for them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 other words, Kentucky </a:t>
            </a:r>
            <a:r>
              <a:rPr lang="en-US" sz="2400" dirty="0">
                <a:solidFill>
                  <a:schemeClr val="tx1"/>
                </a:solidFill>
              </a:rPr>
              <a:t>has </a:t>
            </a:r>
            <a:r>
              <a:rPr lang="en-US" sz="2400" u="sng" dirty="0" smtClean="0">
                <a:solidFill>
                  <a:schemeClr val="tx1"/>
                </a:solidFill>
              </a:rPr>
              <a:t>10 </a:t>
            </a:r>
            <a:r>
              <a:rPr lang="en-US" sz="2400" u="sng" dirty="0">
                <a:solidFill>
                  <a:schemeClr val="tx1"/>
                </a:solidFill>
              </a:rPr>
              <a:t>TIMES</a:t>
            </a:r>
            <a:r>
              <a:rPr lang="en-US" sz="2400" dirty="0">
                <a:solidFill>
                  <a:schemeClr val="tx1"/>
                </a:solidFill>
              </a:rPr>
              <a:t> as many state-funded highway projects </a:t>
            </a:r>
            <a:r>
              <a:rPr lang="en-US" sz="2400" dirty="0" smtClean="0">
                <a:solidFill>
                  <a:schemeClr val="tx1"/>
                </a:solidFill>
              </a:rPr>
              <a:t>budgeted as dollars available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Overpromising creates expectations that cannot be fulfilled for many years – if at all</a:t>
            </a:r>
          </a:p>
        </p:txBody>
      </p:sp>
    </p:spTree>
    <p:extLst>
      <p:ext uri="{BB962C8B-B14F-4D97-AF65-F5344CB8AC3E}">
        <p14:creationId xmlns:p14="http://schemas.microsoft.com/office/powerpoint/2010/main" val="24485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SHIFT Kentucky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661329" cy="4237014"/>
          </a:xfrm>
        </p:spPr>
        <p:txBody>
          <a:bodyPr>
            <a:normAutofit/>
          </a:bodyPr>
          <a:lstStyle/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Embrace data-driven approach to guide transportation spending 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Establish clear priorities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Invite input at district, local level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Provide transparency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Deliver reliable, dependable plan for businesses, citizens</a:t>
            </a:r>
          </a:p>
          <a:p>
            <a:pPr marL="457200" indent="-365760">
              <a:buFont typeface="Arial" panose="020B0604020202020204" pitchFamily="34" charset="0"/>
              <a:buChar char="•"/>
            </a:pPr>
            <a:r>
              <a:rPr lang="en-US" sz="2400" dirty="0" smtClean="0"/>
              <a:t>Create confidence for future federal, state infrastructure investment</a:t>
            </a:r>
            <a:endParaRPr lang="en-US" sz="2400" dirty="0"/>
          </a:p>
        </p:txBody>
      </p:sp>
      <p:pic>
        <p:nvPicPr>
          <p:cNvPr id="4" name="Picture 2" descr="Shift Gears on a Manual Transmission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3" t="2280" r="11124" b="22632"/>
          <a:stretch/>
        </p:blipFill>
        <p:spPr bwMode="auto">
          <a:xfrm>
            <a:off x="7010401" y="1965002"/>
            <a:ext cx="4661657" cy="281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8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7279" y="1845733"/>
          <a:ext cx="7898439" cy="4332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8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0229" y="1306286"/>
            <a:ext cx="10798628" cy="674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00" y="241097"/>
            <a:ext cx="8221486" cy="603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95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0229" y="1306286"/>
            <a:ext cx="10798628" cy="674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9133"/>
          <a:stretch/>
        </p:blipFill>
        <p:spPr>
          <a:xfrm>
            <a:off x="268198" y="103031"/>
            <a:ext cx="11679874" cy="616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1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Highway Plan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5462" y="1969870"/>
            <a:ext cx="11121075" cy="3736424"/>
          </a:xfrm>
          <a:prstGeom prst="rightArrow">
            <a:avLst/>
          </a:prstGeom>
        </p:spPr>
        <p:style>
          <a:lnRef idx="0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832886" y="3055517"/>
            <a:ext cx="1351778" cy="1565130"/>
            <a:chOff x="297426" y="1120375"/>
            <a:chExt cx="1351778" cy="1565130"/>
          </a:xfrm>
        </p:grpSpPr>
        <p:sp>
          <p:nvSpPr>
            <p:cNvPr id="25" name="Rounded Rectangle 24"/>
            <p:cNvSpPr/>
            <p:nvPr/>
          </p:nvSpPr>
          <p:spPr>
            <a:xfrm>
              <a:off x="297426" y="1120375"/>
              <a:ext cx="1351778" cy="15651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5"/>
            <p:cNvSpPr/>
            <p:nvPr/>
          </p:nvSpPr>
          <p:spPr>
            <a:xfrm>
              <a:off x="363414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KYTC Develops Initial Project List</a:t>
              </a:r>
              <a:endParaRPr lang="en-US" sz="1500" b="1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61961" y="3055517"/>
            <a:ext cx="1351778" cy="1565130"/>
            <a:chOff x="1826501" y="1120375"/>
            <a:chExt cx="1351778" cy="1565130"/>
          </a:xfrm>
        </p:grpSpPr>
        <p:sp>
          <p:nvSpPr>
            <p:cNvPr id="23" name="Rounded Rectangle 22"/>
            <p:cNvSpPr/>
            <p:nvPr/>
          </p:nvSpPr>
          <p:spPr>
            <a:xfrm>
              <a:off x="1826501" y="1120375"/>
              <a:ext cx="1351778" cy="156513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7"/>
            <p:cNvSpPr/>
            <p:nvPr/>
          </p:nvSpPr>
          <p:spPr>
            <a:xfrm>
              <a:off x="1892489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District, Local Leaders Identify Needed Changes</a:t>
              </a:r>
              <a:endParaRPr lang="en-US" sz="1500" b="1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91036" y="3055517"/>
            <a:ext cx="1351778" cy="1565130"/>
            <a:chOff x="3355576" y="1120375"/>
            <a:chExt cx="1351778" cy="1565130"/>
          </a:xfrm>
        </p:grpSpPr>
        <p:sp>
          <p:nvSpPr>
            <p:cNvPr id="21" name="Rounded Rectangle 20"/>
            <p:cNvSpPr/>
            <p:nvPr/>
          </p:nvSpPr>
          <p:spPr>
            <a:xfrm>
              <a:off x="3355576" y="1120375"/>
              <a:ext cx="1351778" cy="15651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9"/>
            <p:cNvSpPr/>
            <p:nvPr/>
          </p:nvSpPr>
          <p:spPr>
            <a:xfrm>
              <a:off x="3421564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KYTC Calculates Scores for Statewide, Regional Projects</a:t>
              </a:r>
              <a:endParaRPr lang="en-US" sz="1500" b="1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20111" y="3055517"/>
            <a:ext cx="1351778" cy="1565130"/>
            <a:chOff x="4884651" y="1120375"/>
            <a:chExt cx="1351778" cy="1565130"/>
          </a:xfrm>
        </p:grpSpPr>
        <p:sp>
          <p:nvSpPr>
            <p:cNvPr id="19" name="Rounded Rectangle 18"/>
            <p:cNvSpPr/>
            <p:nvPr/>
          </p:nvSpPr>
          <p:spPr>
            <a:xfrm>
              <a:off x="4884651" y="1120375"/>
              <a:ext cx="1351778" cy="156513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11"/>
            <p:cNvSpPr/>
            <p:nvPr/>
          </p:nvSpPr>
          <p:spPr>
            <a:xfrm>
              <a:off x="4950639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District, Local Leaders Provide Input on Regional Projects</a:t>
              </a:r>
              <a:endParaRPr lang="en-US" sz="1500" b="1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49186" y="3055517"/>
            <a:ext cx="1351778" cy="1565130"/>
            <a:chOff x="6413726" y="1120375"/>
            <a:chExt cx="1351778" cy="1565130"/>
          </a:xfrm>
        </p:grpSpPr>
        <p:sp>
          <p:nvSpPr>
            <p:cNvPr id="17" name="Rounded Rectangle 16"/>
            <p:cNvSpPr/>
            <p:nvPr/>
          </p:nvSpPr>
          <p:spPr>
            <a:xfrm>
              <a:off x="6413726" y="1120375"/>
              <a:ext cx="1351778" cy="15651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13"/>
            <p:cNvSpPr/>
            <p:nvPr/>
          </p:nvSpPr>
          <p:spPr>
            <a:xfrm>
              <a:off x="6479714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KYTC Develops Draft Highway Plan for Governor</a:t>
              </a:r>
              <a:endParaRPr lang="en-US" sz="1500" b="1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78261" y="3055517"/>
            <a:ext cx="1351778" cy="1565130"/>
            <a:chOff x="7942801" y="1120375"/>
            <a:chExt cx="1351778" cy="1565130"/>
          </a:xfrm>
        </p:grpSpPr>
        <p:sp>
          <p:nvSpPr>
            <p:cNvPr id="15" name="Rounded Rectangle 14"/>
            <p:cNvSpPr/>
            <p:nvPr/>
          </p:nvSpPr>
          <p:spPr>
            <a:xfrm>
              <a:off x="7942801" y="1120375"/>
              <a:ext cx="1351778" cy="156513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15"/>
            <p:cNvSpPr/>
            <p:nvPr/>
          </p:nvSpPr>
          <p:spPr>
            <a:xfrm>
              <a:off x="8008789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Governor Finalizes, Presents Plan to General Assembly</a:t>
              </a:r>
              <a:endParaRPr lang="en-US" sz="1500" b="1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007336" y="3055517"/>
            <a:ext cx="1351778" cy="1565130"/>
            <a:chOff x="9471876" y="1120375"/>
            <a:chExt cx="1351778" cy="1565130"/>
          </a:xfrm>
        </p:grpSpPr>
        <p:sp>
          <p:nvSpPr>
            <p:cNvPr id="13" name="Rounded Rectangle 12"/>
            <p:cNvSpPr/>
            <p:nvPr/>
          </p:nvSpPr>
          <p:spPr>
            <a:xfrm>
              <a:off x="9471876" y="1120375"/>
              <a:ext cx="1351778" cy="156513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7"/>
            <p:cNvSpPr/>
            <p:nvPr/>
          </p:nvSpPr>
          <p:spPr>
            <a:xfrm>
              <a:off x="9537864" y="1186363"/>
              <a:ext cx="1219802" cy="1433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smtClean="0"/>
                <a:t>General Assembly, Governor Enact Highway Plan</a:t>
              </a:r>
              <a:endParaRPr lang="en-US" sz="15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25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akers xmlns="b47a5aad-adfb-4dac-9d3f-47090e67d565">John Moore, Eileen Vaughan, Charlie Spalding</Speakers>
    <Year xmlns="b47a5aad-adfb-4dac-9d3f-47090e67d565">2017</Year>
    <Section xmlns="b47a5aad-adfb-4dac-9d3f-47090e67d565">Planning</Section>
    <Day xmlns="b47a5aad-adfb-4dac-9d3f-47090e67d565">Wednesday</Day>
  </documentManagement>
</p:properties>
</file>

<file path=customXml/itemProps1.xml><?xml version="1.0" encoding="utf-8"?>
<ds:datastoreItem xmlns:ds="http://schemas.openxmlformats.org/officeDocument/2006/customXml" ds:itemID="{91B13A2B-A717-4D72-87A8-1773F68720AE}"/>
</file>

<file path=customXml/itemProps2.xml><?xml version="1.0" encoding="utf-8"?>
<ds:datastoreItem xmlns:ds="http://schemas.openxmlformats.org/officeDocument/2006/customXml" ds:itemID="{1638CE51-6CF2-4D2D-9173-11C393A0E0E8}"/>
</file>

<file path=customXml/itemProps3.xml><?xml version="1.0" encoding="utf-8"?>
<ds:datastoreItem xmlns:ds="http://schemas.openxmlformats.org/officeDocument/2006/customXml" ds:itemID="{44E7EF1D-E6A0-45F4-B41D-639A610413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569</Words>
  <Application>Microsoft Office PowerPoint</Application>
  <PresentationFormat>Widescreen</PresentationFormat>
  <Paragraphs>65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SHIFT Kentucky Ahead</vt:lpstr>
      <vt:lpstr>More Projects Than Dollars</vt:lpstr>
      <vt:lpstr>State Projects Vastly Exceed Funding</vt:lpstr>
      <vt:lpstr>Time to SHIFT Kentucky Ahead</vt:lpstr>
      <vt:lpstr>Top Priorities</vt:lpstr>
      <vt:lpstr>PowerPoint Presentation</vt:lpstr>
      <vt:lpstr>PowerPoint Presentation</vt:lpstr>
      <vt:lpstr>Developing Highway Plan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</dc:title>
  <dc:creator>Moore, John W (KYTC)</dc:creator>
  <cp:lastModifiedBy>Moore, John W (KYTC)</cp:lastModifiedBy>
  <cp:revision>8</cp:revision>
  <dcterms:created xsi:type="dcterms:W3CDTF">2017-05-09T13:07:20Z</dcterms:created>
  <dcterms:modified xsi:type="dcterms:W3CDTF">2017-08-13T17:52:10Z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